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Hibernate" charset="1" panose="02000503000000000000"/>
      <p:regular r:id="rId14"/>
    </p:embeddedFont>
    <p:embeddedFont>
      <p:font typeface="Montserrat" charset="1" panose="00000500000000000000"/>
      <p:regular r:id="rId15"/>
    </p:embeddedFont>
    <p:embeddedFont>
      <p:font typeface="Montserrat Bold" charset="1" panose="00000800000000000000"/>
      <p:regular r:id="rId16"/>
    </p:embeddedFont>
    <p:embeddedFont>
      <p:font typeface="Montserrat Italics" charset="1" panose="00000500000000000000"/>
      <p:regular r:id="rId17"/>
    </p:embeddedFont>
    <p:embeddedFont>
      <p:font typeface="Montserrat Bold Italics" charset="1" panose="00000800000000000000"/>
      <p:regular r:id="rId18"/>
    </p:embeddedFont>
    <p:embeddedFont>
      <p:font typeface="Montserrat Thin" charset="1" panose="00000300000000000000"/>
      <p:regular r:id="rId19"/>
    </p:embeddedFont>
    <p:embeddedFont>
      <p:font typeface="Montserrat Thin Italics" charset="1" panose="00000300000000000000"/>
      <p:regular r:id="rId20"/>
    </p:embeddedFont>
    <p:embeddedFont>
      <p:font typeface="Montserrat Extra-Light" charset="1" panose="00000300000000000000"/>
      <p:regular r:id="rId21"/>
    </p:embeddedFont>
    <p:embeddedFont>
      <p:font typeface="Montserrat Extra-Light Italics" charset="1" panose="00000300000000000000"/>
      <p:regular r:id="rId22"/>
    </p:embeddedFont>
    <p:embeddedFont>
      <p:font typeface="Montserrat Light" charset="1" panose="00000400000000000000"/>
      <p:regular r:id="rId23"/>
    </p:embeddedFont>
    <p:embeddedFont>
      <p:font typeface="Montserrat Light Italics" charset="1" panose="00000400000000000000"/>
      <p:regular r:id="rId24"/>
    </p:embeddedFont>
    <p:embeddedFont>
      <p:font typeface="Montserrat Medium" charset="1" panose="00000600000000000000"/>
      <p:regular r:id="rId25"/>
    </p:embeddedFont>
    <p:embeddedFont>
      <p:font typeface="Montserrat Medium Italics" charset="1" panose="00000600000000000000"/>
      <p:regular r:id="rId26"/>
    </p:embeddedFont>
    <p:embeddedFont>
      <p:font typeface="Montserrat Semi-Bold" charset="1" panose="00000700000000000000"/>
      <p:regular r:id="rId27"/>
    </p:embeddedFont>
    <p:embeddedFont>
      <p:font typeface="Montserrat Semi-Bold Italics" charset="1" panose="00000700000000000000"/>
      <p:regular r:id="rId28"/>
    </p:embeddedFont>
    <p:embeddedFont>
      <p:font typeface="Montserrat Ultra-Bold" charset="1" panose="00000900000000000000"/>
      <p:regular r:id="rId29"/>
    </p:embeddedFont>
    <p:embeddedFont>
      <p:font typeface="Montserrat Ultra-Bold Italics" charset="1" panose="00000900000000000000"/>
      <p:regular r:id="rId30"/>
    </p:embeddedFont>
    <p:embeddedFont>
      <p:font typeface="Montserrat Heavy" charset="1" panose="00000A00000000000000"/>
      <p:regular r:id="rId31"/>
    </p:embeddedFont>
    <p:embeddedFont>
      <p:font typeface="Montserrat Heavy Italics" charset="1" panose="00000A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jpeg" Type="http://schemas.openxmlformats.org/officeDocument/2006/relationships/image"/><Relationship Id="rId8" Target="../media/image16.pn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20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-2212" t="-21793" r="-2535" b="-213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81352" y="2286453"/>
            <a:ext cx="13579520" cy="6042886"/>
          </a:xfrm>
          <a:custGeom>
            <a:avLst/>
            <a:gdLst/>
            <a:ahLst/>
            <a:cxnLst/>
            <a:rect r="r" b="b" t="t" l="l"/>
            <a:pathLst>
              <a:path h="6042886" w="13579520">
                <a:moveTo>
                  <a:pt x="0" y="0"/>
                </a:moveTo>
                <a:lnTo>
                  <a:pt x="13579520" y="0"/>
                </a:lnTo>
                <a:lnTo>
                  <a:pt x="13579520" y="6042886"/>
                </a:lnTo>
                <a:lnTo>
                  <a:pt x="0" y="6042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838892">
            <a:off x="2937506" y="2154944"/>
            <a:ext cx="1043254" cy="982556"/>
          </a:xfrm>
          <a:custGeom>
            <a:avLst/>
            <a:gdLst/>
            <a:ahLst/>
            <a:cxnLst/>
            <a:rect r="r" b="b" t="t" l="l"/>
            <a:pathLst>
              <a:path h="982556" w="1043254">
                <a:moveTo>
                  <a:pt x="0" y="0"/>
                </a:moveTo>
                <a:lnTo>
                  <a:pt x="1043255" y="0"/>
                </a:lnTo>
                <a:lnTo>
                  <a:pt x="1043255" y="982556"/>
                </a:lnTo>
                <a:lnTo>
                  <a:pt x="0" y="982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43118" y="3144628"/>
            <a:ext cx="9855988" cy="298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36"/>
              </a:lnSpc>
            </a:pPr>
            <a:r>
              <a:rPr lang="en-US" sz="11200">
                <a:solidFill>
                  <a:srgbClr val="000000"/>
                </a:solidFill>
                <a:latin typeface="Hibernate"/>
              </a:rPr>
              <a:t>CONTROLE DE HORAS DE TRINAMENTOS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435176" y="6964460"/>
            <a:ext cx="3671472" cy="901179"/>
          </a:xfrm>
          <a:custGeom>
            <a:avLst/>
            <a:gdLst/>
            <a:ahLst/>
            <a:cxnLst/>
            <a:rect r="r" b="b" t="t" l="l"/>
            <a:pathLst>
              <a:path h="901179" w="3671472">
                <a:moveTo>
                  <a:pt x="0" y="0"/>
                </a:moveTo>
                <a:lnTo>
                  <a:pt x="3671472" y="0"/>
                </a:lnTo>
                <a:lnTo>
                  <a:pt x="3671472" y="901180"/>
                </a:lnTo>
                <a:lnTo>
                  <a:pt x="0" y="9011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104911">
            <a:off x="13370625" y="2371241"/>
            <a:ext cx="1800574" cy="1143364"/>
          </a:xfrm>
          <a:custGeom>
            <a:avLst/>
            <a:gdLst/>
            <a:ahLst/>
            <a:cxnLst/>
            <a:rect r="r" b="b" t="t" l="l"/>
            <a:pathLst>
              <a:path h="1143364" w="1800574">
                <a:moveTo>
                  <a:pt x="0" y="0"/>
                </a:moveTo>
                <a:lnTo>
                  <a:pt x="1800574" y="0"/>
                </a:lnTo>
                <a:lnTo>
                  <a:pt x="1800574" y="1143364"/>
                </a:lnTo>
                <a:lnTo>
                  <a:pt x="0" y="11433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2900487" y="6716817"/>
            <a:ext cx="1800574" cy="1143364"/>
          </a:xfrm>
          <a:custGeom>
            <a:avLst/>
            <a:gdLst/>
            <a:ahLst/>
            <a:cxnLst/>
            <a:rect r="r" b="b" t="t" l="l"/>
            <a:pathLst>
              <a:path h="1143364" w="1800574">
                <a:moveTo>
                  <a:pt x="0" y="0"/>
                </a:moveTo>
                <a:lnTo>
                  <a:pt x="1800573" y="0"/>
                </a:lnTo>
                <a:lnTo>
                  <a:pt x="1800573" y="1143365"/>
                </a:lnTo>
                <a:lnTo>
                  <a:pt x="0" y="11433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06648" y="0"/>
            <a:ext cx="1772569" cy="1516910"/>
          </a:xfrm>
          <a:custGeom>
            <a:avLst/>
            <a:gdLst/>
            <a:ahLst/>
            <a:cxnLst/>
            <a:rect r="r" b="b" t="t" l="l"/>
            <a:pathLst>
              <a:path h="1516910" w="1772569">
                <a:moveTo>
                  <a:pt x="0" y="0"/>
                </a:moveTo>
                <a:lnTo>
                  <a:pt x="1772569" y="0"/>
                </a:lnTo>
                <a:lnTo>
                  <a:pt x="1772569" y="1516910"/>
                </a:lnTo>
                <a:lnTo>
                  <a:pt x="0" y="15169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43118" y="6085197"/>
            <a:ext cx="9855988" cy="103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</a:pPr>
            <a:r>
              <a:rPr lang="en-US" sz="3911">
                <a:solidFill>
                  <a:srgbClr val="000000"/>
                </a:solidFill>
                <a:latin typeface="Montserrat Bold"/>
              </a:rPr>
              <a:t>Projeto: Desenvolvimento de Aplicação Web Front-End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D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19254" y="-1893603"/>
            <a:ext cx="4333296" cy="4333296"/>
          </a:xfrm>
          <a:custGeom>
            <a:avLst/>
            <a:gdLst/>
            <a:ahLst/>
            <a:cxnLst/>
            <a:rect r="r" b="b" t="t" l="l"/>
            <a:pathLst>
              <a:path h="4333296" w="4333296">
                <a:moveTo>
                  <a:pt x="0" y="0"/>
                </a:moveTo>
                <a:lnTo>
                  <a:pt x="4333296" y="0"/>
                </a:lnTo>
                <a:lnTo>
                  <a:pt x="4333296" y="4333296"/>
                </a:lnTo>
                <a:lnTo>
                  <a:pt x="0" y="4333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023537" y="2154145"/>
            <a:ext cx="2377864" cy="2377854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882435" y="8200686"/>
            <a:ext cx="4333296" cy="4333296"/>
          </a:xfrm>
          <a:custGeom>
            <a:avLst/>
            <a:gdLst/>
            <a:ahLst/>
            <a:cxnLst/>
            <a:rect r="r" b="b" t="t" l="l"/>
            <a:pathLst>
              <a:path h="4333296" w="4333296">
                <a:moveTo>
                  <a:pt x="0" y="0"/>
                </a:moveTo>
                <a:lnTo>
                  <a:pt x="4333296" y="0"/>
                </a:lnTo>
                <a:lnTo>
                  <a:pt x="4333296" y="4333295"/>
                </a:lnTo>
                <a:lnTo>
                  <a:pt x="0" y="4333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5023537" y="6097626"/>
            <a:ext cx="2377864" cy="2377854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84213" y="3677653"/>
            <a:ext cx="2377864" cy="2377854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4542275" y="2154145"/>
            <a:ext cx="962524" cy="808520"/>
          </a:xfrm>
          <a:custGeom>
            <a:avLst/>
            <a:gdLst/>
            <a:ahLst/>
            <a:cxnLst/>
            <a:rect r="r" b="b" t="t" l="l"/>
            <a:pathLst>
              <a:path h="808520" w="962524">
                <a:moveTo>
                  <a:pt x="0" y="0"/>
                </a:moveTo>
                <a:lnTo>
                  <a:pt x="962524" y="0"/>
                </a:lnTo>
                <a:lnTo>
                  <a:pt x="962524" y="808520"/>
                </a:lnTo>
                <a:lnTo>
                  <a:pt x="0" y="80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7085902" y="6267777"/>
            <a:ext cx="904397" cy="759693"/>
          </a:xfrm>
          <a:custGeom>
            <a:avLst/>
            <a:gdLst/>
            <a:ahLst/>
            <a:cxnLst/>
            <a:rect r="r" b="b" t="t" l="l"/>
            <a:pathLst>
              <a:path h="759693" w="904397">
                <a:moveTo>
                  <a:pt x="904397" y="0"/>
                </a:moveTo>
                <a:lnTo>
                  <a:pt x="0" y="0"/>
                </a:lnTo>
                <a:lnTo>
                  <a:pt x="0" y="759693"/>
                </a:lnTo>
                <a:lnTo>
                  <a:pt x="904397" y="759693"/>
                </a:lnTo>
                <a:lnTo>
                  <a:pt x="90439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0661" y="3706279"/>
            <a:ext cx="962524" cy="808520"/>
          </a:xfrm>
          <a:custGeom>
            <a:avLst/>
            <a:gdLst/>
            <a:ahLst/>
            <a:cxnLst/>
            <a:rect r="r" b="b" t="t" l="l"/>
            <a:pathLst>
              <a:path h="808520" w="962524">
                <a:moveTo>
                  <a:pt x="0" y="0"/>
                </a:moveTo>
                <a:lnTo>
                  <a:pt x="962524" y="0"/>
                </a:lnTo>
                <a:lnTo>
                  <a:pt x="962524" y="808521"/>
                </a:lnTo>
                <a:lnTo>
                  <a:pt x="0" y="8085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135800" y="386928"/>
            <a:ext cx="2377864" cy="2377854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3358" t="0" r="-53435" b="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0135800" y="3580281"/>
            <a:ext cx="2377864" cy="2377854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9569" t="0" r="-12987" b="-22558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0135800" y="7011759"/>
            <a:ext cx="2377864" cy="2377854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9654538" y="386928"/>
            <a:ext cx="962524" cy="808520"/>
          </a:xfrm>
          <a:custGeom>
            <a:avLst/>
            <a:gdLst/>
            <a:ahLst/>
            <a:cxnLst/>
            <a:rect r="r" b="b" t="t" l="l"/>
            <a:pathLst>
              <a:path h="808520" w="962524">
                <a:moveTo>
                  <a:pt x="0" y="0"/>
                </a:moveTo>
                <a:lnTo>
                  <a:pt x="962524" y="0"/>
                </a:lnTo>
                <a:lnTo>
                  <a:pt x="962524" y="808521"/>
                </a:lnTo>
                <a:lnTo>
                  <a:pt x="0" y="8085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2292978" y="3706279"/>
            <a:ext cx="904397" cy="759693"/>
          </a:xfrm>
          <a:custGeom>
            <a:avLst/>
            <a:gdLst/>
            <a:ahLst/>
            <a:cxnLst/>
            <a:rect r="r" b="b" t="t" l="l"/>
            <a:pathLst>
              <a:path h="759693" w="904397">
                <a:moveTo>
                  <a:pt x="904397" y="0"/>
                </a:moveTo>
                <a:lnTo>
                  <a:pt x="0" y="0"/>
                </a:lnTo>
                <a:lnTo>
                  <a:pt x="0" y="759693"/>
                </a:lnTo>
                <a:lnTo>
                  <a:pt x="904397" y="759693"/>
                </a:lnTo>
                <a:lnTo>
                  <a:pt x="90439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455880" y="7177932"/>
            <a:ext cx="962524" cy="808520"/>
          </a:xfrm>
          <a:custGeom>
            <a:avLst/>
            <a:gdLst/>
            <a:ahLst/>
            <a:cxnLst/>
            <a:rect r="r" b="b" t="t" l="l"/>
            <a:pathLst>
              <a:path h="808520" w="962524">
                <a:moveTo>
                  <a:pt x="0" y="0"/>
                </a:moveTo>
                <a:lnTo>
                  <a:pt x="962524" y="0"/>
                </a:lnTo>
                <a:lnTo>
                  <a:pt x="962524" y="808520"/>
                </a:lnTo>
                <a:lnTo>
                  <a:pt x="0" y="80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5167007" y="2184686"/>
            <a:ext cx="2377864" cy="2377854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12304" t="-23925" r="-1162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5256386" y="5989005"/>
            <a:ext cx="2377864" cy="2377854"/>
            <a:chOff x="0" y="0"/>
            <a:chExt cx="6350000" cy="63499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6" id="26"/>
          <p:cNvSpPr/>
          <p:nvPr/>
        </p:nvSpPr>
        <p:spPr>
          <a:xfrm flipH="true" flipV="false" rot="0">
            <a:off x="7092673" y="6159026"/>
            <a:ext cx="904397" cy="759693"/>
          </a:xfrm>
          <a:custGeom>
            <a:avLst/>
            <a:gdLst/>
            <a:ahLst/>
            <a:cxnLst/>
            <a:rect r="r" b="b" t="t" l="l"/>
            <a:pathLst>
              <a:path h="759693" w="904397">
                <a:moveTo>
                  <a:pt x="904396" y="0"/>
                </a:moveTo>
                <a:lnTo>
                  <a:pt x="0" y="0"/>
                </a:lnTo>
                <a:lnTo>
                  <a:pt x="0" y="759693"/>
                </a:lnTo>
                <a:lnTo>
                  <a:pt x="904396" y="759693"/>
                </a:lnTo>
                <a:lnTo>
                  <a:pt x="9043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513455" y="2290844"/>
            <a:ext cx="962524" cy="808520"/>
          </a:xfrm>
          <a:custGeom>
            <a:avLst/>
            <a:gdLst/>
            <a:ahLst/>
            <a:cxnLst/>
            <a:rect r="r" b="b" t="t" l="l"/>
            <a:pathLst>
              <a:path h="808520" w="962524">
                <a:moveTo>
                  <a:pt x="0" y="0"/>
                </a:moveTo>
                <a:lnTo>
                  <a:pt x="962525" y="0"/>
                </a:lnTo>
                <a:lnTo>
                  <a:pt x="962525" y="808520"/>
                </a:lnTo>
                <a:lnTo>
                  <a:pt x="0" y="808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106648" y="0"/>
            <a:ext cx="1772569" cy="1516910"/>
          </a:xfrm>
          <a:custGeom>
            <a:avLst/>
            <a:gdLst/>
            <a:ahLst/>
            <a:cxnLst/>
            <a:rect r="r" b="b" t="t" l="l"/>
            <a:pathLst>
              <a:path h="1516910" w="1772569">
                <a:moveTo>
                  <a:pt x="0" y="0"/>
                </a:moveTo>
                <a:lnTo>
                  <a:pt x="1772569" y="0"/>
                </a:lnTo>
                <a:lnTo>
                  <a:pt x="1772569" y="1516910"/>
                </a:lnTo>
                <a:lnTo>
                  <a:pt x="0" y="15169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801994"/>
            <a:ext cx="6063973" cy="152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11536"/>
              </a:lnSpc>
              <a:spcBef>
                <a:spcPct val="0"/>
              </a:spcBef>
            </a:pPr>
            <a:r>
              <a:rPr lang="en-US" sz="11200">
                <a:solidFill>
                  <a:srgbClr val="000000"/>
                </a:solidFill>
                <a:latin typeface="Hibernate"/>
              </a:rPr>
              <a:t>GRUPO C: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656330" y="8471634"/>
            <a:ext cx="3542093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B2B2B"/>
                </a:solidFill>
                <a:latin typeface="Montserrat"/>
              </a:rPr>
              <a:t>Leonardo Engler Arruda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513455" y="8997431"/>
            <a:ext cx="3684968" cy="29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2B2B2B"/>
                </a:solidFill>
                <a:latin typeface="Montserrat"/>
              </a:rPr>
              <a:t>Scrum Master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424077" y="4743515"/>
            <a:ext cx="4501217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B2B2B"/>
                </a:solidFill>
                <a:latin typeface="Montserrat"/>
              </a:rPr>
              <a:t>Matheus Vinício Santos Costa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281202" y="5269312"/>
            <a:ext cx="4644092" cy="29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2B2B2B"/>
                </a:solidFill>
                <a:latin typeface="Montserrat"/>
              </a:rPr>
              <a:t>Product Owner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925294" y="2882235"/>
            <a:ext cx="4798876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B2B2B"/>
                </a:solidFill>
                <a:latin typeface="Montserrat"/>
              </a:rPr>
              <a:t>André Samuel Teixeira Fernandes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925294" y="6072435"/>
            <a:ext cx="4798876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B2B2B"/>
                </a:solidFill>
                <a:latin typeface="Montserrat"/>
              </a:rPr>
              <a:t>Daniella Santos Costa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925294" y="9503913"/>
            <a:ext cx="4798876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B2B2B"/>
                </a:solidFill>
                <a:latin typeface="Montserrat"/>
              </a:rPr>
              <a:t>Dhavi Vilella Malafaya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489124" y="4649451"/>
            <a:ext cx="4798876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B2B2B"/>
                </a:solidFill>
                <a:latin typeface="Montserrat"/>
              </a:rPr>
              <a:t>Leonardo Santos Zanette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813031" y="8589780"/>
            <a:ext cx="4798876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B2B2B"/>
                </a:solidFill>
                <a:latin typeface="Montserrat"/>
              </a:rPr>
              <a:t>Veruska Teixeira Ferreira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27079" y="6251465"/>
            <a:ext cx="4196998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B2B2B"/>
                </a:solidFill>
                <a:latin typeface="Montserrat"/>
              </a:rPr>
              <a:t>Marcos André Silveira Kutova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30661" y="6763488"/>
            <a:ext cx="3684968" cy="29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2B2B2B"/>
                </a:solidFill>
                <a:latin typeface="Montserrat"/>
              </a:rPr>
              <a:t>Porfessor Orientador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D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5889" y="1041418"/>
            <a:ext cx="6023904" cy="986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520"/>
              </a:lnSpc>
              <a:spcBef>
                <a:spcPct val="0"/>
              </a:spcBef>
            </a:pPr>
            <a:r>
              <a:rPr lang="en-US" sz="7301">
                <a:solidFill>
                  <a:srgbClr val="000000"/>
                </a:solidFill>
                <a:latin typeface="Hibernate"/>
              </a:rPr>
              <a:t>O QUE É ESSE PROJETO?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3249727" y="2163189"/>
            <a:ext cx="8556855" cy="8086228"/>
          </a:xfrm>
          <a:custGeom>
            <a:avLst/>
            <a:gdLst/>
            <a:ahLst/>
            <a:cxnLst/>
            <a:rect r="r" b="b" t="t" l="l"/>
            <a:pathLst>
              <a:path h="8086228" w="8556855">
                <a:moveTo>
                  <a:pt x="0" y="0"/>
                </a:moveTo>
                <a:lnTo>
                  <a:pt x="8556854" y="0"/>
                </a:lnTo>
                <a:lnTo>
                  <a:pt x="8556854" y="8086228"/>
                </a:lnTo>
                <a:lnTo>
                  <a:pt x="0" y="8086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19794" y="120333"/>
            <a:ext cx="11301787" cy="91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38"/>
              </a:lnSpc>
            </a:pPr>
            <a:r>
              <a:rPr lang="en-US" sz="5601">
                <a:solidFill>
                  <a:srgbClr val="2B2B2B"/>
                </a:solidFill>
                <a:latin typeface="Hibernate"/>
              </a:rPr>
              <a:t>INTRODUÇÃO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19794" y="907358"/>
            <a:ext cx="11301787" cy="1668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565">
                <a:solidFill>
                  <a:srgbClr val="2B2B2B"/>
                </a:solidFill>
                <a:latin typeface="Montserrat"/>
              </a:rPr>
              <a:t>O conhecimento é um dos pilares mais importantes para o crescimento e sucesso profissional. Por isso, o profissional que sempre busca atualização ou até mesmo busca cursos para desenvolver novas habilidades ganha destaque e reconhecimento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19794" y="2922361"/>
            <a:ext cx="11301787" cy="488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5601">
                <a:solidFill>
                  <a:srgbClr val="2B2B2B"/>
                </a:solidFill>
                <a:latin typeface="Hibernate"/>
              </a:rPr>
              <a:t>PROBLEMA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19794" y="3276328"/>
            <a:ext cx="11301787" cy="124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565">
                <a:solidFill>
                  <a:srgbClr val="2B2B2B"/>
                </a:solidFill>
                <a:latin typeface="Montserrat"/>
              </a:rPr>
              <a:t>Dificuldade das empresas em mensurar e controlar as horas dedicadas a treinamentos e capacitações de seus funcionários.</a:t>
            </a:r>
          </a:p>
          <a:p>
            <a:pPr algn="just">
              <a:lnSpc>
                <a:spcPts val="33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319794" y="4462910"/>
            <a:ext cx="11301787" cy="488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5601">
                <a:solidFill>
                  <a:srgbClr val="2B2B2B"/>
                </a:solidFill>
                <a:latin typeface="Hibernate"/>
              </a:rPr>
              <a:t>OBJETIVOS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19794" y="4725042"/>
            <a:ext cx="11301787" cy="208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565">
                <a:solidFill>
                  <a:srgbClr val="2B2B2B"/>
                </a:solidFill>
                <a:latin typeface="Montserrat"/>
              </a:rPr>
              <a:t>Criar uma aplicação web que possibilite o registro de treinamentos realizados por seus funcionários.  Permitir ao setor de Gestão de Pessoas, equipe de treinamentos, mensurar, gerar relatórios e criar indicadores para medir o desenvolvimento e qualificação das equipes.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19794" y="7241501"/>
            <a:ext cx="11301787" cy="488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5601">
                <a:solidFill>
                  <a:srgbClr val="2B2B2B"/>
                </a:solidFill>
                <a:latin typeface="Hibernate"/>
              </a:rPr>
              <a:t>JUSTIFICATIVA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19794" y="7520254"/>
            <a:ext cx="11301787" cy="250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565">
                <a:solidFill>
                  <a:srgbClr val="2B2B2B"/>
                </a:solidFill>
                <a:latin typeface="Montserrat"/>
              </a:rPr>
              <a:t>Devido a grande dificuldade de mensuração e compilação dos dados fornecidos pelos funcionários da empresa estudada a aplicação visa padronizar a forma no qual os dados são encaminhados, possibilitando à equipe de treinamentos um controle mais efetivo, em uma base única de informações, gerando um ganho no monitoramento e mensuração das horas de treinamentos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D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9291" y="4074277"/>
            <a:ext cx="3126447" cy="2727526"/>
            <a:chOff x="0" y="0"/>
            <a:chExt cx="4168597" cy="363670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208" r="0" b="6208"/>
            <a:stretch>
              <a:fillRect/>
            </a:stretch>
          </p:blipFill>
          <p:spPr>
            <a:xfrm flipH="false" flipV="false">
              <a:off x="0" y="0"/>
              <a:ext cx="4168597" cy="363670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1417993" y="-2164300"/>
            <a:ext cx="4784725" cy="4784725"/>
          </a:xfrm>
          <a:custGeom>
            <a:avLst/>
            <a:gdLst/>
            <a:ahLst/>
            <a:cxnLst/>
            <a:rect r="r" b="b" t="t" l="l"/>
            <a:pathLst>
              <a:path h="4784725" w="4784725">
                <a:moveTo>
                  <a:pt x="0" y="0"/>
                </a:moveTo>
                <a:lnTo>
                  <a:pt x="4784725" y="0"/>
                </a:lnTo>
                <a:lnTo>
                  <a:pt x="4784725" y="4784725"/>
                </a:lnTo>
                <a:lnTo>
                  <a:pt x="0" y="4784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40756" y="1329116"/>
            <a:ext cx="2718544" cy="2582617"/>
          </a:xfrm>
          <a:custGeom>
            <a:avLst/>
            <a:gdLst/>
            <a:ahLst/>
            <a:cxnLst/>
            <a:rect r="r" b="b" t="t" l="l"/>
            <a:pathLst>
              <a:path h="2582617" w="2718544">
                <a:moveTo>
                  <a:pt x="0" y="0"/>
                </a:moveTo>
                <a:lnTo>
                  <a:pt x="2718544" y="0"/>
                </a:lnTo>
                <a:lnTo>
                  <a:pt x="2718544" y="2582617"/>
                </a:lnTo>
                <a:lnTo>
                  <a:pt x="0" y="258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547685" y="4074277"/>
            <a:ext cx="3126447" cy="2727526"/>
            <a:chOff x="0" y="0"/>
            <a:chExt cx="4168597" cy="363670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7"/>
            <a:srcRect l="7087" t="14001" r="7527" b="11799"/>
            <a:stretch>
              <a:fillRect/>
            </a:stretch>
          </p:blipFill>
          <p:spPr>
            <a:xfrm flipH="false" flipV="false">
              <a:off x="0" y="0"/>
              <a:ext cx="4168597" cy="3636702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9407557" y="4074277"/>
            <a:ext cx="3126447" cy="2727526"/>
            <a:chOff x="0" y="0"/>
            <a:chExt cx="4168597" cy="3636702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8"/>
            <a:srcRect l="6870" t="10573" r="7009" b="14295"/>
            <a:stretch>
              <a:fillRect/>
            </a:stretch>
          </p:blipFill>
          <p:spPr>
            <a:xfrm flipH="false" flipV="false">
              <a:off x="0" y="0"/>
              <a:ext cx="4168597" cy="3636702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3152471" y="4074277"/>
            <a:ext cx="3126447" cy="2727526"/>
            <a:chOff x="0" y="0"/>
            <a:chExt cx="4168597" cy="3636702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9"/>
            <a:srcRect l="5525" t="11483" r="5989" b="11019"/>
            <a:stretch>
              <a:fillRect/>
            </a:stretch>
          </p:blipFill>
          <p:spPr>
            <a:xfrm flipH="false" flipV="false">
              <a:off x="0" y="0"/>
              <a:ext cx="4168597" cy="3636702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310401" y="1957761"/>
            <a:ext cx="9873493" cy="116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859"/>
              </a:lnSpc>
              <a:spcBef>
                <a:spcPct val="0"/>
              </a:spcBef>
            </a:pPr>
            <a:r>
              <a:rPr lang="en-US" sz="8601" strike="noStrike" u="none">
                <a:solidFill>
                  <a:srgbClr val="000000"/>
                </a:solidFill>
                <a:latin typeface="Hibernate"/>
              </a:rPr>
              <a:t>TRABALHOS RELACIONADOS: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36217" y="7156628"/>
            <a:ext cx="2427000" cy="109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9"/>
              </a:lnSpc>
            </a:pPr>
            <a:r>
              <a:rPr lang="en-US" sz="2993">
                <a:solidFill>
                  <a:srgbClr val="2B2B2B"/>
                </a:solidFill>
                <a:latin typeface="Montserrat"/>
              </a:rPr>
              <a:t>Google Forms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50849" y="7156628"/>
            <a:ext cx="2729690" cy="109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9"/>
              </a:lnSpc>
            </a:pPr>
            <a:r>
              <a:rPr lang="en-US" sz="2993">
                <a:solidFill>
                  <a:srgbClr val="2B2B2B"/>
                </a:solidFill>
                <a:latin typeface="Montserrat"/>
              </a:rPr>
              <a:t>SoftExpert Treinamento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36729" y="7156628"/>
            <a:ext cx="2427000" cy="533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9"/>
              </a:lnSpc>
            </a:pPr>
            <a:r>
              <a:rPr lang="en-US" sz="2993">
                <a:solidFill>
                  <a:srgbClr val="2B2B2B"/>
                </a:solidFill>
                <a:latin typeface="Montserrat"/>
              </a:rPr>
              <a:t>Factorial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85735" y="7156628"/>
            <a:ext cx="2427000" cy="109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9"/>
              </a:lnSpc>
            </a:pPr>
            <a:r>
              <a:rPr lang="en-US" sz="2993">
                <a:solidFill>
                  <a:srgbClr val="2B2B2B"/>
                </a:solidFill>
                <a:latin typeface="Montserrat"/>
              </a:rPr>
              <a:t>Microsoft Forms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106648" y="0"/>
            <a:ext cx="1772569" cy="1516910"/>
          </a:xfrm>
          <a:custGeom>
            <a:avLst/>
            <a:gdLst/>
            <a:ahLst/>
            <a:cxnLst/>
            <a:rect r="r" b="b" t="t" l="l"/>
            <a:pathLst>
              <a:path h="1516910" w="1772569">
                <a:moveTo>
                  <a:pt x="0" y="0"/>
                </a:moveTo>
                <a:lnTo>
                  <a:pt x="1772569" y="0"/>
                </a:lnTo>
                <a:lnTo>
                  <a:pt x="1772569" y="1516910"/>
                </a:lnTo>
                <a:lnTo>
                  <a:pt x="0" y="15169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-1649" t="-24117" r="-2586" b="-183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73777" y="1258912"/>
            <a:ext cx="11540446" cy="5135498"/>
          </a:xfrm>
          <a:custGeom>
            <a:avLst/>
            <a:gdLst/>
            <a:ahLst/>
            <a:cxnLst/>
            <a:rect r="r" b="b" t="t" l="l"/>
            <a:pathLst>
              <a:path h="5135498" w="11540446">
                <a:moveTo>
                  <a:pt x="0" y="0"/>
                </a:moveTo>
                <a:lnTo>
                  <a:pt x="11540446" y="0"/>
                </a:lnTo>
                <a:lnTo>
                  <a:pt x="11540446" y="5135498"/>
                </a:lnTo>
                <a:lnTo>
                  <a:pt x="0" y="5135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26675" y="2519749"/>
            <a:ext cx="9034650" cy="427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5730"/>
              </a:lnSpc>
            </a:pPr>
            <a:r>
              <a:rPr lang="en-US" sz="20698">
                <a:solidFill>
                  <a:srgbClr val="000000"/>
                </a:solidFill>
                <a:latin typeface="Hibernate"/>
              </a:rPr>
              <a:t>PÚBLICO ALVO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35782">
            <a:off x="12301038" y="1696071"/>
            <a:ext cx="1307816" cy="1451114"/>
          </a:xfrm>
          <a:custGeom>
            <a:avLst/>
            <a:gdLst/>
            <a:ahLst/>
            <a:cxnLst/>
            <a:rect r="r" b="b" t="t" l="l"/>
            <a:pathLst>
              <a:path h="1451114" w="1307816">
                <a:moveTo>
                  <a:pt x="0" y="0"/>
                </a:moveTo>
                <a:lnTo>
                  <a:pt x="1307817" y="0"/>
                </a:lnTo>
                <a:lnTo>
                  <a:pt x="1307817" y="1451114"/>
                </a:lnTo>
                <a:lnTo>
                  <a:pt x="0" y="1451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324902">
            <a:off x="2778253" y="4360301"/>
            <a:ext cx="2743691" cy="1566398"/>
          </a:xfrm>
          <a:custGeom>
            <a:avLst/>
            <a:gdLst/>
            <a:ahLst/>
            <a:cxnLst/>
            <a:rect r="r" b="b" t="t" l="l"/>
            <a:pathLst>
              <a:path h="1566398" w="2743691">
                <a:moveTo>
                  <a:pt x="0" y="0"/>
                </a:moveTo>
                <a:lnTo>
                  <a:pt x="2743691" y="0"/>
                </a:lnTo>
                <a:lnTo>
                  <a:pt x="2743691" y="1566398"/>
                </a:lnTo>
                <a:lnTo>
                  <a:pt x="0" y="1566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98851" y="1258912"/>
            <a:ext cx="5491955" cy="4573300"/>
          </a:xfrm>
          <a:custGeom>
            <a:avLst/>
            <a:gdLst/>
            <a:ahLst/>
            <a:cxnLst/>
            <a:rect r="r" b="b" t="t" l="l"/>
            <a:pathLst>
              <a:path h="4573300" w="5491955">
                <a:moveTo>
                  <a:pt x="0" y="0"/>
                </a:moveTo>
                <a:lnTo>
                  <a:pt x="5491954" y="0"/>
                </a:lnTo>
                <a:lnTo>
                  <a:pt x="5491954" y="4573300"/>
                </a:lnTo>
                <a:lnTo>
                  <a:pt x="0" y="4573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24894" y="6538551"/>
            <a:ext cx="10838213" cy="248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</a:pPr>
            <a:r>
              <a:rPr lang="en-US" sz="3299">
                <a:solidFill>
                  <a:srgbClr val="000000"/>
                </a:solidFill>
                <a:latin typeface="Montserrat Medium"/>
              </a:rPr>
              <a:t> O projeto visa atender uma empresa de renome no setor educacional, localizada em Belo Horizonte e suas áreas metropolitanas.</a:t>
            </a:r>
          </a:p>
          <a:p>
            <a:pPr algn="ctr">
              <a:lnSpc>
                <a:spcPts val="5015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106648" y="0"/>
            <a:ext cx="1772569" cy="1516910"/>
          </a:xfrm>
          <a:custGeom>
            <a:avLst/>
            <a:gdLst/>
            <a:ahLst/>
            <a:cxnLst/>
            <a:rect r="r" b="b" t="t" l="l"/>
            <a:pathLst>
              <a:path h="1516910" w="1772569">
                <a:moveTo>
                  <a:pt x="0" y="0"/>
                </a:moveTo>
                <a:lnTo>
                  <a:pt x="1772569" y="0"/>
                </a:lnTo>
                <a:lnTo>
                  <a:pt x="1772569" y="1516910"/>
                </a:lnTo>
                <a:lnTo>
                  <a:pt x="0" y="15169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5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2793">
            <a:off x="13956691" y="-3096101"/>
            <a:ext cx="11180703" cy="18460351"/>
          </a:xfrm>
          <a:custGeom>
            <a:avLst/>
            <a:gdLst/>
            <a:ahLst/>
            <a:cxnLst/>
            <a:rect r="r" b="b" t="t" l="l"/>
            <a:pathLst>
              <a:path h="18460351" w="11180703">
                <a:moveTo>
                  <a:pt x="0" y="0"/>
                </a:moveTo>
                <a:lnTo>
                  <a:pt x="11180703" y="0"/>
                </a:lnTo>
                <a:lnTo>
                  <a:pt x="11180703" y="18460350"/>
                </a:lnTo>
                <a:lnTo>
                  <a:pt x="0" y="18460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1349" y="4021811"/>
            <a:ext cx="6461384" cy="206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5655"/>
              </a:lnSpc>
              <a:spcBef>
                <a:spcPct val="0"/>
              </a:spcBef>
            </a:pPr>
            <a:r>
              <a:rPr lang="en-US" sz="15199">
                <a:solidFill>
                  <a:srgbClr val="000000"/>
                </a:solidFill>
                <a:latin typeface="Hibernate"/>
              </a:rPr>
              <a:t>PERSONA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7397015">
            <a:off x="7362639" y="3222092"/>
            <a:ext cx="716189" cy="2140783"/>
          </a:xfrm>
          <a:custGeom>
            <a:avLst/>
            <a:gdLst/>
            <a:ahLst/>
            <a:cxnLst/>
            <a:rect r="r" b="b" t="t" l="l"/>
            <a:pathLst>
              <a:path h="2140783" w="716189">
                <a:moveTo>
                  <a:pt x="0" y="0"/>
                </a:moveTo>
                <a:lnTo>
                  <a:pt x="716189" y="0"/>
                </a:lnTo>
                <a:lnTo>
                  <a:pt x="716189" y="2140783"/>
                </a:lnTo>
                <a:lnTo>
                  <a:pt x="0" y="2140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-3083794" y="-1992902"/>
            <a:ext cx="8864839" cy="5872956"/>
          </a:xfrm>
          <a:custGeom>
            <a:avLst/>
            <a:gdLst/>
            <a:ahLst/>
            <a:cxnLst/>
            <a:rect r="r" b="b" t="t" l="l"/>
            <a:pathLst>
              <a:path h="5872956" w="8864839">
                <a:moveTo>
                  <a:pt x="8864839" y="5872955"/>
                </a:moveTo>
                <a:lnTo>
                  <a:pt x="0" y="5872955"/>
                </a:lnTo>
                <a:lnTo>
                  <a:pt x="0" y="0"/>
                </a:lnTo>
                <a:lnTo>
                  <a:pt x="8864839" y="0"/>
                </a:lnTo>
                <a:lnTo>
                  <a:pt x="8864839" y="587295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71349" y="5827117"/>
            <a:ext cx="6005049" cy="120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4"/>
              </a:lnSpc>
            </a:pPr>
            <a:r>
              <a:rPr lang="en-US" sz="4878">
                <a:solidFill>
                  <a:srgbClr val="000000"/>
                </a:solidFill>
                <a:latin typeface="Hibernate"/>
              </a:rPr>
              <a:t>APRESENTAÇÃO DA PERSONA E CARACTERÍSTICAS DO PÚBLICO-ALVO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87078" y="1414736"/>
            <a:ext cx="10557574" cy="1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9"/>
              </a:lnSpc>
            </a:pPr>
            <a:r>
              <a:rPr lang="en-US" sz="2627" spc="-78">
                <a:solidFill>
                  <a:srgbClr val="000000"/>
                </a:solidFill>
                <a:latin typeface="Montserrat Bold"/>
              </a:rPr>
              <a:t>Funcionários ativos da Empresa </a:t>
            </a:r>
          </a:p>
          <a:p>
            <a:pPr algn="l" marL="0" indent="0" lvl="1">
              <a:lnSpc>
                <a:spcPts val="4309"/>
              </a:lnSpc>
              <a:spcBef>
                <a:spcPct val="0"/>
              </a:spcBef>
            </a:pPr>
            <a:r>
              <a:rPr lang="en-US" sz="2627" spc="-78">
                <a:solidFill>
                  <a:srgbClr val="000000"/>
                </a:solidFill>
                <a:latin typeface="Montserrat"/>
              </a:rPr>
              <a:t>Utilizarão a aplicação para inserir os dados referentes aos treinamentos realizados, identificando o setor a qual pertencem.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-4362393">
            <a:off x="7546896" y="4771691"/>
            <a:ext cx="711417" cy="2126518"/>
          </a:xfrm>
          <a:custGeom>
            <a:avLst/>
            <a:gdLst/>
            <a:ahLst/>
            <a:cxnLst/>
            <a:rect r="r" b="b" t="t" l="l"/>
            <a:pathLst>
              <a:path h="2126518" w="711417">
                <a:moveTo>
                  <a:pt x="711417" y="0"/>
                </a:moveTo>
                <a:lnTo>
                  <a:pt x="0" y="0"/>
                </a:lnTo>
                <a:lnTo>
                  <a:pt x="0" y="2126518"/>
                </a:lnTo>
                <a:lnTo>
                  <a:pt x="711417" y="2126518"/>
                </a:lnTo>
                <a:lnTo>
                  <a:pt x="7114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7287078" y="6712496"/>
            <a:ext cx="10557574" cy="268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9"/>
              </a:lnSpc>
            </a:pPr>
            <a:r>
              <a:rPr lang="en-US" sz="2627" spc="-78">
                <a:solidFill>
                  <a:srgbClr val="000000"/>
                </a:solidFill>
                <a:latin typeface="Montserrat Bold"/>
              </a:rPr>
              <a:t>Analista de Recursos Humanos  </a:t>
            </a:r>
          </a:p>
          <a:p>
            <a:pPr algn="l" marL="0" indent="0" lvl="1">
              <a:lnSpc>
                <a:spcPts val="4309"/>
              </a:lnSpc>
              <a:spcBef>
                <a:spcPct val="0"/>
              </a:spcBef>
            </a:pPr>
            <a:r>
              <a:rPr lang="en-US" sz="2627" spc="-78">
                <a:solidFill>
                  <a:srgbClr val="000000"/>
                </a:solidFill>
                <a:latin typeface="Montserrat"/>
              </a:rPr>
              <a:t>Utilizará a aplicação para mensurar, a partir dos dados disponibilizados dos funcionários, a carga horária dedicada por setor, além de possibilitar traçar metas e identificar setores cujo acompanhamento deve ser mais próximo.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106648" y="0"/>
            <a:ext cx="1772569" cy="1516910"/>
          </a:xfrm>
          <a:custGeom>
            <a:avLst/>
            <a:gdLst/>
            <a:ahLst/>
            <a:cxnLst/>
            <a:rect r="r" b="b" t="t" l="l"/>
            <a:pathLst>
              <a:path h="1516910" w="1772569">
                <a:moveTo>
                  <a:pt x="0" y="0"/>
                </a:moveTo>
                <a:lnTo>
                  <a:pt x="1772569" y="0"/>
                </a:lnTo>
                <a:lnTo>
                  <a:pt x="1772569" y="1516910"/>
                </a:lnTo>
                <a:lnTo>
                  <a:pt x="0" y="15169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5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87133" y="3259290"/>
            <a:ext cx="395800" cy="393254"/>
            <a:chOff x="0" y="0"/>
            <a:chExt cx="735568" cy="7308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5568" cy="730836"/>
            </a:xfrm>
            <a:custGeom>
              <a:avLst/>
              <a:gdLst/>
              <a:ahLst/>
              <a:cxnLst/>
              <a:rect r="r" b="b" t="t" l="l"/>
              <a:pathLst>
                <a:path h="730836" w="735568">
                  <a:moveTo>
                    <a:pt x="367784" y="0"/>
                  </a:moveTo>
                  <a:cubicBezTo>
                    <a:pt x="164663" y="0"/>
                    <a:pt x="0" y="163603"/>
                    <a:pt x="0" y="365418"/>
                  </a:cubicBezTo>
                  <a:cubicBezTo>
                    <a:pt x="0" y="567233"/>
                    <a:pt x="164663" y="730836"/>
                    <a:pt x="367784" y="730836"/>
                  </a:cubicBezTo>
                  <a:cubicBezTo>
                    <a:pt x="570906" y="730836"/>
                    <a:pt x="735568" y="567233"/>
                    <a:pt x="735568" y="365418"/>
                  </a:cubicBezTo>
                  <a:cubicBezTo>
                    <a:pt x="735568" y="163603"/>
                    <a:pt x="570906" y="0"/>
                    <a:pt x="367784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985033" y="4573023"/>
            <a:ext cx="395800" cy="393254"/>
            <a:chOff x="0" y="0"/>
            <a:chExt cx="735568" cy="7308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5568" cy="730836"/>
            </a:xfrm>
            <a:custGeom>
              <a:avLst/>
              <a:gdLst/>
              <a:ahLst/>
              <a:cxnLst/>
              <a:rect r="r" b="b" t="t" l="l"/>
              <a:pathLst>
                <a:path h="730836" w="735568">
                  <a:moveTo>
                    <a:pt x="367784" y="0"/>
                  </a:moveTo>
                  <a:cubicBezTo>
                    <a:pt x="164663" y="0"/>
                    <a:pt x="0" y="163603"/>
                    <a:pt x="0" y="365418"/>
                  </a:cubicBezTo>
                  <a:cubicBezTo>
                    <a:pt x="0" y="567233"/>
                    <a:pt x="164663" y="730836"/>
                    <a:pt x="367784" y="730836"/>
                  </a:cubicBezTo>
                  <a:cubicBezTo>
                    <a:pt x="570906" y="730836"/>
                    <a:pt x="735568" y="567233"/>
                    <a:pt x="735568" y="365418"/>
                  </a:cubicBezTo>
                  <a:cubicBezTo>
                    <a:pt x="735568" y="163603"/>
                    <a:pt x="570906" y="0"/>
                    <a:pt x="367784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87133" y="6035767"/>
            <a:ext cx="395800" cy="393254"/>
            <a:chOff x="0" y="0"/>
            <a:chExt cx="735568" cy="7308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5568" cy="730836"/>
            </a:xfrm>
            <a:custGeom>
              <a:avLst/>
              <a:gdLst/>
              <a:ahLst/>
              <a:cxnLst/>
              <a:rect r="r" b="b" t="t" l="l"/>
              <a:pathLst>
                <a:path h="730836" w="735568">
                  <a:moveTo>
                    <a:pt x="367784" y="0"/>
                  </a:moveTo>
                  <a:cubicBezTo>
                    <a:pt x="164663" y="0"/>
                    <a:pt x="0" y="163603"/>
                    <a:pt x="0" y="365418"/>
                  </a:cubicBezTo>
                  <a:cubicBezTo>
                    <a:pt x="0" y="567233"/>
                    <a:pt x="164663" y="730836"/>
                    <a:pt x="367784" y="730836"/>
                  </a:cubicBezTo>
                  <a:cubicBezTo>
                    <a:pt x="570906" y="730836"/>
                    <a:pt x="735568" y="567233"/>
                    <a:pt x="735568" y="365418"/>
                  </a:cubicBezTo>
                  <a:cubicBezTo>
                    <a:pt x="735568" y="163603"/>
                    <a:pt x="570906" y="0"/>
                    <a:pt x="367784" y="0"/>
                  </a:cubicBezTo>
                  <a:close/>
                </a:path>
              </a:pathLst>
            </a:custGeom>
            <a:solidFill>
              <a:srgbClr val="FFB00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1103929">
            <a:off x="13016954" y="-2428493"/>
            <a:ext cx="5801895" cy="9579453"/>
          </a:xfrm>
          <a:custGeom>
            <a:avLst/>
            <a:gdLst/>
            <a:ahLst/>
            <a:cxnLst/>
            <a:rect r="r" b="b" t="t" l="l"/>
            <a:pathLst>
              <a:path h="9579453" w="5801895">
                <a:moveTo>
                  <a:pt x="5801895" y="0"/>
                </a:moveTo>
                <a:lnTo>
                  <a:pt x="0" y="0"/>
                </a:lnTo>
                <a:lnTo>
                  <a:pt x="0" y="9579453"/>
                </a:lnTo>
                <a:lnTo>
                  <a:pt x="5801895" y="9579453"/>
                </a:lnTo>
                <a:lnTo>
                  <a:pt x="58018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610093" y="2021902"/>
          <a:ext cx="17067815" cy="8027730"/>
        </p:xfrm>
        <a:graphic>
          <a:graphicData uri="http://schemas.openxmlformats.org/drawingml/2006/table">
            <a:tbl>
              <a:tblPr/>
              <a:tblGrid>
                <a:gridCol w="5689272"/>
                <a:gridCol w="5689272"/>
                <a:gridCol w="5689272"/>
              </a:tblGrid>
              <a:tr h="1454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702"/>
                        </a:lnSpc>
                        <a:defRPr/>
                      </a:pPr>
                      <a:r>
                        <a:rPr lang="en-US" sz="5501">
                          <a:solidFill>
                            <a:srgbClr val="FFFFFF"/>
                          </a:solidFill>
                          <a:latin typeface="Hibernate"/>
                        </a:rPr>
                        <a:t>QUEM?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702"/>
                        </a:lnSpc>
                        <a:defRPr/>
                      </a:pPr>
                      <a:r>
                        <a:rPr lang="en-US" sz="5501">
                          <a:solidFill>
                            <a:srgbClr val="FFFFFF"/>
                          </a:solidFill>
                          <a:latin typeface="Hibernate"/>
                        </a:rPr>
                        <a:t>O QUE?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702"/>
                        </a:lnSpc>
                        <a:defRPr/>
                      </a:pPr>
                      <a:r>
                        <a:rPr lang="en-US" sz="5501">
                          <a:solidFill>
                            <a:srgbClr val="FFFFFF"/>
                          </a:solidFill>
                          <a:latin typeface="Hibernate"/>
                        </a:rPr>
                        <a:t>POR QUE?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</a:tr>
              <a:tr h="21132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Funcionários ativos da Empresa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Inserir informações de treinamentos e cursos realizados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Proporcionar novas oportunidades dentro da empresa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</a:tr>
              <a:tr h="1981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Analista de Recursos Humanos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Mensurar as horas de treinamento realizadas por setor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Elaborar metas de desenvolvimento dos funcionários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</a:tr>
              <a:tr h="24787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Analista de Recursos Humanos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Atualizar dados cadastrais dos funcionários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Manter a base de registros da empresa atualizada, possibilitando maior monitoramento.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610093" y="606371"/>
            <a:ext cx="12168400" cy="158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2051"/>
              </a:lnSpc>
              <a:spcBef>
                <a:spcPct val="0"/>
              </a:spcBef>
            </a:pPr>
            <a:r>
              <a:rPr lang="en-US" sz="11700">
                <a:solidFill>
                  <a:srgbClr val="000000"/>
                </a:solidFill>
                <a:latin typeface="Hibernate"/>
              </a:rPr>
              <a:t>HISTÓRIAS DOS USUÁRIOS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106648" y="0"/>
            <a:ext cx="1772569" cy="1516910"/>
          </a:xfrm>
          <a:custGeom>
            <a:avLst/>
            <a:gdLst/>
            <a:ahLst/>
            <a:cxnLst/>
            <a:rect r="r" b="b" t="t" l="l"/>
            <a:pathLst>
              <a:path h="1516910" w="1772569">
                <a:moveTo>
                  <a:pt x="0" y="0"/>
                </a:moveTo>
                <a:lnTo>
                  <a:pt x="1772569" y="0"/>
                </a:lnTo>
                <a:lnTo>
                  <a:pt x="1772569" y="1516910"/>
                </a:lnTo>
                <a:lnTo>
                  <a:pt x="0" y="1516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5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87133" y="3259290"/>
            <a:ext cx="395800" cy="393254"/>
            <a:chOff x="0" y="0"/>
            <a:chExt cx="735568" cy="7308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5568" cy="730836"/>
            </a:xfrm>
            <a:custGeom>
              <a:avLst/>
              <a:gdLst/>
              <a:ahLst/>
              <a:cxnLst/>
              <a:rect r="r" b="b" t="t" l="l"/>
              <a:pathLst>
                <a:path h="730836" w="735568">
                  <a:moveTo>
                    <a:pt x="367784" y="0"/>
                  </a:moveTo>
                  <a:cubicBezTo>
                    <a:pt x="164663" y="0"/>
                    <a:pt x="0" y="163603"/>
                    <a:pt x="0" y="365418"/>
                  </a:cubicBezTo>
                  <a:cubicBezTo>
                    <a:pt x="0" y="567233"/>
                    <a:pt x="164663" y="730836"/>
                    <a:pt x="367784" y="730836"/>
                  </a:cubicBezTo>
                  <a:cubicBezTo>
                    <a:pt x="570906" y="730836"/>
                    <a:pt x="735568" y="567233"/>
                    <a:pt x="735568" y="365418"/>
                  </a:cubicBezTo>
                  <a:cubicBezTo>
                    <a:pt x="735568" y="163603"/>
                    <a:pt x="570906" y="0"/>
                    <a:pt x="367784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985033" y="4573023"/>
            <a:ext cx="395800" cy="393254"/>
            <a:chOff x="0" y="0"/>
            <a:chExt cx="735568" cy="7308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5568" cy="730836"/>
            </a:xfrm>
            <a:custGeom>
              <a:avLst/>
              <a:gdLst/>
              <a:ahLst/>
              <a:cxnLst/>
              <a:rect r="r" b="b" t="t" l="l"/>
              <a:pathLst>
                <a:path h="730836" w="735568">
                  <a:moveTo>
                    <a:pt x="367784" y="0"/>
                  </a:moveTo>
                  <a:cubicBezTo>
                    <a:pt x="164663" y="0"/>
                    <a:pt x="0" y="163603"/>
                    <a:pt x="0" y="365418"/>
                  </a:cubicBezTo>
                  <a:cubicBezTo>
                    <a:pt x="0" y="567233"/>
                    <a:pt x="164663" y="730836"/>
                    <a:pt x="367784" y="730836"/>
                  </a:cubicBezTo>
                  <a:cubicBezTo>
                    <a:pt x="570906" y="730836"/>
                    <a:pt x="735568" y="567233"/>
                    <a:pt x="735568" y="365418"/>
                  </a:cubicBezTo>
                  <a:cubicBezTo>
                    <a:pt x="735568" y="163603"/>
                    <a:pt x="570906" y="0"/>
                    <a:pt x="367784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87133" y="6035767"/>
            <a:ext cx="395800" cy="393254"/>
            <a:chOff x="0" y="0"/>
            <a:chExt cx="735568" cy="7308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5568" cy="730836"/>
            </a:xfrm>
            <a:custGeom>
              <a:avLst/>
              <a:gdLst/>
              <a:ahLst/>
              <a:cxnLst/>
              <a:rect r="r" b="b" t="t" l="l"/>
              <a:pathLst>
                <a:path h="730836" w="735568">
                  <a:moveTo>
                    <a:pt x="367784" y="0"/>
                  </a:moveTo>
                  <a:cubicBezTo>
                    <a:pt x="164663" y="0"/>
                    <a:pt x="0" y="163603"/>
                    <a:pt x="0" y="365418"/>
                  </a:cubicBezTo>
                  <a:cubicBezTo>
                    <a:pt x="0" y="567233"/>
                    <a:pt x="164663" y="730836"/>
                    <a:pt x="367784" y="730836"/>
                  </a:cubicBezTo>
                  <a:cubicBezTo>
                    <a:pt x="570906" y="730836"/>
                    <a:pt x="735568" y="567233"/>
                    <a:pt x="735568" y="365418"/>
                  </a:cubicBezTo>
                  <a:cubicBezTo>
                    <a:pt x="735568" y="163603"/>
                    <a:pt x="570906" y="0"/>
                    <a:pt x="367784" y="0"/>
                  </a:cubicBezTo>
                  <a:close/>
                </a:path>
              </a:pathLst>
            </a:custGeom>
            <a:solidFill>
              <a:srgbClr val="FFB00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1103929">
            <a:off x="13016954" y="-2428493"/>
            <a:ext cx="5801895" cy="9579453"/>
          </a:xfrm>
          <a:custGeom>
            <a:avLst/>
            <a:gdLst/>
            <a:ahLst/>
            <a:cxnLst/>
            <a:rect r="r" b="b" t="t" l="l"/>
            <a:pathLst>
              <a:path h="9579453" w="5801895">
                <a:moveTo>
                  <a:pt x="5801895" y="0"/>
                </a:moveTo>
                <a:lnTo>
                  <a:pt x="0" y="0"/>
                </a:lnTo>
                <a:lnTo>
                  <a:pt x="0" y="9579453"/>
                </a:lnTo>
                <a:lnTo>
                  <a:pt x="5801895" y="9579453"/>
                </a:lnTo>
                <a:lnTo>
                  <a:pt x="58018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610093" y="2125330"/>
          <a:ext cx="17035306" cy="7820874"/>
        </p:xfrm>
        <a:graphic>
          <a:graphicData uri="http://schemas.openxmlformats.org/drawingml/2006/table">
            <a:tbl>
              <a:tblPr/>
              <a:tblGrid>
                <a:gridCol w="2094461"/>
                <a:gridCol w="12390242"/>
                <a:gridCol w="2550603"/>
              </a:tblGrid>
              <a:tr h="14548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702"/>
                        </a:lnSpc>
                        <a:defRPr/>
                      </a:pPr>
                      <a:r>
                        <a:rPr lang="en-US" sz="5501">
                          <a:solidFill>
                            <a:srgbClr val="FFFFFF"/>
                          </a:solidFill>
                          <a:latin typeface="Hibernate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702"/>
                        </a:lnSpc>
                        <a:defRPr/>
                      </a:pPr>
                      <a:r>
                        <a:rPr lang="en-US" sz="5501">
                          <a:solidFill>
                            <a:srgbClr val="FFFFFF"/>
                          </a:solidFill>
                          <a:latin typeface="Hibernate"/>
                        </a:rPr>
                        <a:t>DESCRIÇÃO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702"/>
                        </a:lnSpc>
                        <a:defRPr/>
                      </a:pPr>
                      <a:r>
                        <a:rPr lang="en-US" sz="5501">
                          <a:solidFill>
                            <a:srgbClr val="FFFFFF"/>
                          </a:solidFill>
                          <a:latin typeface="Hibernate"/>
                        </a:rPr>
                        <a:t>PRIORIDADE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</a:tr>
              <a:tr h="14836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RF- 01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Permitir a inserção de dados sobre os treinamentos e cursos realizados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</a:tr>
              <a:tr h="15373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RF- 02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Gerar relatório com o histórico dos registros realizados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</a:tr>
              <a:tr h="15971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RF- 03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Gerar um relatório específico extraindo o número de horas categorizadas por setor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</a:tr>
              <a:tr h="17479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RF- 04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Gerar visualização com o comparativo de horas de treinamento por setor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610093" y="606371"/>
            <a:ext cx="12168400" cy="158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2051"/>
              </a:lnSpc>
              <a:spcBef>
                <a:spcPct val="0"/>
              </a:spcBef>
            </a:pPr>
            <a:r>
              <a:rPr lang="en-US" sz="11700">
                <a:solidFill>
                  <a:srgbClr val="000000"/>
                </a:solidFill>
                <a:latin typeface="Hibernate"/>
              </a:rPr>
              <a:t>REQUISITOS FUNCIONAIS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106648" y="0"/>
            <a:ext cx="1772569" cy="1516910"/>
          </a:xfrm>
          <a:custGeom>
            <a:avLst/>
            <a:gdLst/>
            <a:ahLst/>
            <a:cxnLst/>
            <a:rect r="r" b="b" t="t" l="l"/>
            <a:pathLst>
              <a:path h="1516910" w="1772569">
                <a:moveTo>
                  <a:pt x="0" y="0"/>
                </a:moveTo>
                <a:lnTo>
                  <a:pt x="1772569" y="0"/>
                </a:lnTo>
                <a:lnTo>
                  <a:pt x="1772569" y="1516910"/>
                </a:lnTo>
                <a:lnTo>
                  <a:pt x="0" y="1516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5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87133" y="3259290"/>
            <a:ext cx="395800" cy="393254"/>
            <a:chOff x="0" y="0"/>
            <a:chExt cx="735568" cy="7308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5568" cy="730836"/>
            </a:xfrm>
            <a:custGeom>
              <a:avLst/>
              <a:gdLst/>
              <a:ahLst/>
              <a:cxnLst/>
              <a:rect r="r" b="b" t="t" l="l"/>
              <a:pathLst>
                <a:path h="730836" w="735568">
                  <a:moveTo>
                    <a:pt x="367784" y="0"/>
                  </a:moveTo>
                  <a:cubicBezTo>
                    <a:pt x="164663" y="0"/>
                    <a:pt x="0" y="163603"/>
                    <a:pt x="0" y="365418"/>
                  </a:cubicBezTo>
                  <a:cubicBezTo>
                    <a:pt x="0" y="567233"/>
                    <a:pt x="164663" y="730836"/>
                    <a:pt x="367784" y="730836"/>
                  </a:cubicBezTo>
                  <a:cubicBezTo>
                    <a:pt x="570906" y="730836"/>
                    <a:pt x="735568" y="567233"/>
                    <a:pt x="735568" y="365418"/>
                  </a:cubicBezTo>
                  <a:cubicBezTo>
                    <a:pt x="735568" y="163603"/>
                    <a:pt x="570906" y="0"/>
                    <a:pt x="367784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985033" y="4573023"/>
            <a:ext cx="395800" cy="393254"/>
            <a:chOff x="0" y="0"/>
            <a:chExt cx="735568" cy="7308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5568" cy="730836"/>
            </a:xfrm>
            <a:custGeom>
              <a:avLst/>
              <a:gdLst/>
              <a:ahLst/>
              <a:cxnLst/>
              <a:rect r="r" b="b" t="t" l="l"/>
              <a:pathLst>
                <a:path h="730836" w="735568">
                  <a:moveTo>
                    <a:pt x="367784" y="0"/>
                  </a:moveTo>
                  <a:cubicBezTo>
                    <a:pt x="164663" y="0"/>
                    <a:pt x="0" y="163603"/>
                    <a:pt x="0" y="365418"/>
                  </a:cubicBezTo>
                  <a:cubicBezTo>
                    <a:pt x="0" y="567233"/>
                    <a:pt x="164663" y="730836"/>
                    <a:pt x="367784" y="730836"/>
                  </a:cubicBezTo>
                  <a:cubicBezTo>
                    <a:pt x="570906" y="730836"/>
                    <a:pt x="735568" y="567233"/>
                    <a:pt x="735568" y="365418"/>
                  </a:cubicBezTo>
                  <a:cubicBezTo>
                    <a:pt x="735568" y="163603"/>
                    <a:pt x="570906" y="0"/>
                    <a:pt x="367784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87133" y="6035767"/>
            <a:ext cx="395800" cy="393254"/>
            <a:chOff x="0" y="0"/>
            <a:chExt cx="735568" cy="7308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5568" cy="730836"/>
            </a:xfrm>
            <a:custGeom>
              <a:avLst/>
              <a:gdLst/>
              <a:ahLst/>
              <a:cxnLst/>
              <a:rect r="r" b="b" t="t" l="l"/>
              <a:pathLst>
                <a:path h="730836" w="735568">
                  <a:moveTo>
                    <a:pt x="367784" y="0"/>
                  </a:moveTo>
                  <a:cubicBezTo>
                    <a:pt x="164663" y="0"/>
                    <a:pt x="0" y="163603"/>
                    <a:pt x="0" y="365418"/>
                  </a:cubicBezTo>
                  <a:cubicBezTo>
                    <a:pt x="0" y="567233"/>
                    <a:pt x="164663" y="730836"/>
                    <a:pt x="367784" y="730836"/>
                  </a:cubicBezTo>
                  <a:cubicBezTo>
                    <a:pt x="570906" y="730836"/>
                    <a:pt x="735568" y="567233"/>
                    <a:pt x="735568" y="365418"/>
                  </a:cubicBezTo>
                  <a:cubicBezTo>
                    <a:pt x="735568" y="163603"/>
                    <a:pt x="570906" y="0"/>
                    <a:pt x="367784" y="0"/>
                  </a:cubicBezTo>
                  <a:close/>
                </a:path>
              </a:pathLst>
            </a:custGeom>
            <a:solidFill>
              <a:srgbClr val="FFB00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1103929">
            <a:off x="13016954" y="-2428493"/>
            <a:ext cx="5801895" cy="9579453"/>
          </a:xfrm>
          <a:custGeom>
            <a:avLst/>
            <a:gdLst/>
            <a:ahLst/>
            <a:cxnLst/>
            <a:rect r="r" b="b" t="t" l="l"/>
            <a:pathLst>
              <a:path h="9579453" w="5801895">
                <a:moveTo>
                  <a:pt x="5801895" y="0"/>
                </a:moveTo>
                <a:lnTo>
                  <a:pt x="0" y="0"/>
                </a:lnTo>
                <a:lnTo>
                  <a:pt x="0" y="9579453"/>
                </a:lnTo>
                <a:lnTo>
                  <a:pt x="5801895" y="9579453"/>
                </a:lnTo>
                <a:lnTo>
                  <a:pt x="58018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610093" y="2125330"/>
          <a:ext cx="17035306" cy="7132970"/>
        </p:xfrm>
        <a:graphic>
          <a:graphicData uri="http://schemas.openxmlformats.org/drawingml/2006/table">
            <a:tbl>
              <a:tblPr/>
              <a:tblGrid>
                <a:gridCol w="2094461"/>
                <a:gridCol w="12390242"/>
                <a:gridCol w="2550603"/>
              </a:tblGrid>
              <a:tr h="1455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702"/>
                        </a:lnSpc>
                        <a:defRPr/>
                      </a:pPr>
                      <a:r>
                        <a:rPr lang="en-US" sz="5501">
                          <a:solidFill>
                            <a:srgbClr val="FFFFFF"/>
                          </a:solidFill>
                          <a:latin typeface="Hibernate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702"/>
                        </a:lnSpc>
                        <a:defRPr/>
                      </a:pPr>
                      <a:r>
                        <a:rPr lang="en-US" sz="5501">
                          <a:solidFill>
                            <a:srgbClr val="FFFFFF"/>
                          </a:solidFill>
                          <a:latin typeface="Hibernate"/>
                        </a:rPr>
                        <a:t>DESCRIÇÃO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702"/>
                        </a:lnSpc>
                        <a:defRPr/>
                      </a:pPr>
                      <a:r>
                        <a:rPr lang="en-US" sz="5501">
                          <a:solidFill>
                            <a:srgbClr val="FFFFFF"/>
                          </a:solidFill>
                          <a:latin typeface="Hibernate"/>
                        </a:rPr>
                        <a:t>PRIORIDADE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</a:tr>
              <a:tr h="14843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RF- 01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 aplicação web deve ser capaz de lidar com o número necessário de usuários sem qualquer degradação no desempenho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Baixa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</a:tr>
              <a:tr h="15380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RF- 02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 aplicação web deve ser responsível e capaz de rodar em diferentes plataformas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</a:tr>
              <a:tr h="12299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RF- 03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 aplicação web deve ser fácil de usar e entender.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</a:tr>
              <a:tr h="14251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RF- 04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Atender aos requisitos da LGPD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610093" y="606371"/>
            <a:ext cx="12168400" cy="158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2051"/>
              </a:lnSpc>
              <a:spcBef>
                <a:spcPct val="0"/>
              </a:spcBef>
            </a:pPr>
            <a:r>
              <a:rPr lang="en-US" sz="11700">
                <a:solidFill>
                  <a:srgbClr val="000000"/>
                </a:solidFill>
                <a:latin typeface="Hibernate"/>
              </a:rPr>
              <a:t>REQUISITOS NÃO FUNCIONAIS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106648" y="0"/>
            <a:ext cx="1772569" cy="1516910"/>
          </a:xfrm>
          <a:custGeom>
            <a:avLst/>
            <a:gdLst/>
            <a:ahLst/>
            <a:cxnLst/>
            <a:rect r="r" b="b" t="t" l="l"/>
            <a:pathLst>
              <a:path h="1516910" w="1772569">
                <a:moveTo>
                  <a:pt x="0" y="0"/>
                </a:moveTo>
                <a:lnTo>
                  <a:pt x="1772569" y="0"/>
                </a:lnTo>
                <a:lnTo>
                  <a:pt x="1772569" y="1516910"/>
                </a:lnTo>
                <a:lnTo>
                  <a:pt x="0" y="1516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DAFutjifMe4</dc:identifier>
  <dcterms:modified xsi:type="dcterms:W3CDTF">2011-08-01T06:04:30Z</dcterms:modified>
  <cp:revision>1</cp:revision>
  <dc:title>Projeto: controle de horas de treinamento</dc:title>
</cp:coreProperties>
</file>